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1" r:id="rId24"/>
    <p:sldId id="282" r:id="rId25"/>
    <p:sldId id="283" r:id="rId26"/>
  </p:sldIdLst>
  <p:sldSz cx="9144000" cy="5143500" type="screen16x9"/>
  <p:notesSz cx="6858000" cy="9144000"/>
  <p:embeddedFontLst>
    <p:embeddedFont>
      <p:font typeface="Lexend Deca" panose="020B0604020202020204" charset="0"/>
      <p:regular r:id="rId28"/>
    </p:embeddedFont>
    <p:embeddedFont>
      <p:font typeface="Muli" panose="020B0604020202020204" charset="0"/>
      <p:regular r:id="rId29"/>
      <p:bold r:id="rId30"/>
      <p:italic r:id="rId31"/>
      <p:boldItalic r:id="rId32"/>
    </p:embeddedFont>
    <p:embeddedFont>
      <p:font typeface="Muli Regular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E61D56-8BFE-4F73-8551-C60DDCC7B435}">
  <a:tblStyle styleId="{52E61D56-8BFE-4F73-8551-C60DDCC7B4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38f85e62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638f85e62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5"/>
            <a:ext cx="914395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Big circuit">
  <p:cSld name="BLANK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659550"/>
            <a:ext cx="42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42525" y="42525"/>
            <a:ext cx="2000100" cy="2000100"/>
          </a:xfrm>
          <a:prstGeom prst="ellipse">
            <a:avLst/>
          </a:prstGeom>
          <a:gradFill>
            <a:gsLst>
              <a:gs pos="0">
                <a:srgbClr val="00FFFF">
                  <a:alpha val="54117"/>
                </a:srgbClr>
              </a:gs>
              <a:gs pos="73000">
                <a:srgbClr val="00FFFF">
                  <a:alpha val="0"/>
                </a:srgbClr>
              </a:gs>
              <a:gs pos="100000">
                <a:srgbClr val="00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Font typeface="Lexend Deca"/>
              <a:buChar char="⬡"/>
              <a:defRPr sz="3000"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∙"/>
              <a:defRPr sz="3000"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●"/>
              <a:defRPr sz="3000"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○"/>
              <a:defRPr sz="3000"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Font typeface="Lexend Deca"/>
              <a:buChar char="■"/>
              <a:defRPr sz="3000"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826414" y="656117"/>
            <a:ext cx="6138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“</a:t>
            </a:r>
            <a:endParaRPr sz="72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⬡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∙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⬡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∙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· Small circuit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A458FF"/>
            </a:gs>
            <a:gs pos="39000">
              <a:srgbClr val="3544FF"/>
            </a:gs>
            <a:gs pos="100000">
              <a:srgbClr val="0A2F9E"/>
            </a:gs>
          </a:gsLst>
          <a:lin ang="8100019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exend Deca"/>
              <a:buNone/>
              <a:defRPr sz="3200" b="1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Muli Regular"/>
              <a:buChar char="⬡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1pPr>
            <a:lvl2pPr marL="914400" lvl="1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2pPr>
            <a:lvl3pPr marL="1371600" lvl="2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Muli Regular"/>
              <a:buChar char="∙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3pPr>
            <a:lvl4pPr marL="1828800" lvl="3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4pPr>
            <a:lvl5pPr marL="2286000" lvl="4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5pPr>
            <a:lvl6pPr marL="2743200" lvl="5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6pPr>
            <a:lvl7pPr marL="3200400" lvl="6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●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7pPr>
            <a:lvl8pPr marL="3657600" lvl="7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○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8pPr>
            <a:lvl9pPr marL="4114800" lvl="8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uli Regular"/>
              <a:buChar char="■"/>
              <a:defRPr sz="24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lvl="1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lvl="2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lvl="3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lvl="4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lvl="5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lvl="6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lvl="7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lvl="8" algn="r">
              <a:buNone/>
              <a:defRPr sz="1300">
                <a:solidFill>
                  <a:schemeClr val="lt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nsplash.com/&amp;utm_source=slidescarniva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xend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muli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.png"/><Relationship Id="rId18" Type="http://schemas.openxmlformats.org/officeDocument/2006/relationships/image" Target="../media/image17.png"/><Relationship Id="rId3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20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5" Type="http://schemas.openxmlformats.org/officeDocument/2006/relationships/image" Target="../media/image8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11" Type="http://schemas.openxmlformats.org/officeDocument/2006/relationships/image" Target="../media/image9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685800" y="1991825"/>
            <a:ext cx="45390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Questo è il titolo</a:t>
            </a:r>
            <a:endParaRPr dirty="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475" y="1050906"/>
            <a:ext cx="1782850" cy="20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814" y="378324"/>
            <a:ext cx="662500" cy="72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3770" y="884611"/>
            <a:ext cx="482075" cy="5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1692" y="4034576"/>
            <a:ext cx="586165" cy="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04399" y="3624439"/>
            <a:ext cx="321850" cy="44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664593" y="3757882"/>
            <a:ext cx="321850" cy="44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title"/>
          </p:nvPr>
        </p:nvSpPr>
        <p:spPr>
          <a:xfrm>
            <a:off x="580550" y="975713"/>
            <a:ext cx="4021800" cy="94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Un’immagine vale più di mille parole</a:t>
            </a:r>
            <a:endParaRPr dirty="0"/>
          </a:p>
        </p:txBody>
      </p:sp>
      <p:sp>
        <p:nvSpPr>
          <p:cNvPr id="151" name="Google Shape;151;p22"/>
          <p:cNvSpPr txBox="1">
            <a:spLocks noGrp="1"/>
          </p:cNvSpPr>
          <p:nvPr>
            <p:ph type="body" idx="1"/>
          </p:nvPr>
        </p:nvSpPr>
        <p:spPr>
          <a:xfrm>
            <a:off x="580550" y="2018286"/>
            <a:ext cx="4021800" cy="214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Un'idea complessa può essere trasmessa con una singola immagine, consentendo di assorbire rapidamente grandi quantità di dati.</a:t>
            </a:r>
            <a:endParaRPr dirty="0"/>
          </a:p>
        </p:txBody>
      </p:sp>
      <p:sp>
        <p:nvSpPr>
          <p:cNvPr id="152" name="Google Shape;152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r="9958"/>
          <a:stretch/>
        </p:blipFill>
        <p:spPr>
          <a:xfrm>
            <a:off x="4803775" y="1040850"/>
            <a:ext cx="3676800" cy="3061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533400" y="533400"/>
            <a:ext cx="4270248" cy="138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sz="2400" b="0" dirty="0"/>
              <a:t>Vuoi un grande impatto?</a:t>
            </a:r>
            <a:br>
              <a:rPr lang="it-IT" sz="2400" b="0" dirty="0"/>
            </a:br>
            <a:r>
              <a:rPr lang="it-IT" sz="2400" dirty="0"/>
              <a:t>Usa una grande immagine</a:t>
            </a:r>
            <a:r>
              <a:rPr lang="en" sz="2400" dirty="0"/>
              <a:t>.</a:t>
            </a:r>
            <a:endParaRPr sz="2400" dirty="0"/>
          </a:p>
        </p:txBody>
      </p:sp>
      <p:sp>
        <p:nvSpPr>
          <p:cNvPr id="159" name="Google Shape;159;p2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>
            <a:spLocks noGrp="1"/>
          </p:cNvSpPr>
          <p:nvPr>
            <p:ph type="body" idx="1"/>
          </p:nvPr>
        </p:nvSpPr>
        <p:spPr>
          <a:xfrm>
            <a:off x="580550" y="4406300"/>
            <a:ext cx="61359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it-IT" dirty="0"/>
              <a:t>Puoi inserire grafici da Excel</a:t>
            </a:r>
            <a:endParaRPr dirty="0"/>
          </a:p>
        </p:txBody>
      </p:sp>
      <p:sp>
        <p:nvSpPr>
          <p:cNvPr id="165" name="Google Shape;165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66" name="Google Shape;166;p2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50" y="591400"/>
            <a:ext cx="5823652" cy="331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813673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Usa i diagrammi per spiegare le tue idee</a:t>
            </a:r>
            <a:endParaRPr dirty="0"/>
          </a:p>
        </p:txBody>
      </p:sp>
      <p:sp>
        <p:nvSpPr>
          <p:cNvPr id="172" name="Google Shape;172;p2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5070938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74" name="Google Shape;174;p25"/>
          <p:cNvSpPr/>
          <p:nvPr/>
        </p:nvSpPr>
        <p:spPr>
          <a:xfrm>
            <a:off x="6819981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75" name="Google Shape;175;p25"/>
          <p:cNvSpPr/>
          <p:nvPr/>
        </p:nvSpPr>
        <p:spPr>
          <a:xfrm>
            <a:off x="1570768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76" name="Google Shape;176;p25"/>
          <p:cNvSpPr/>
          <p:nvPr/>
        </p:nvSpPr>
        <p:spPr>
          <a:xfrm>
            <a:off x="1569579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1569579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   </a:t>
            </a: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78" name="Google Shape;178;p25"/>
          <p:cNvSpPr/>
          <p:nvPr/>
        </p:nvSpPr>
        <p:spPr>
          <a:xfrm>
            <a:off x="1569579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79" name="Google Shape;179;p25"/>
          <p:cNvSpPr/>
          <p:nvPr/>
        </p:nvSpPr>
        <p:spPr>
          <a:xfrm>
            <a:off x="1569579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0" name="Google Shape;180;p25"/>
          <p:cNvSpPr/>
          <p:nvPr/>
        </p:nvSpPr>
        <p:spPr>
          <a:xfrm>
            <a:off x="3320625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3319436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2" name="Google Shape;182;p25"/>
          <p:cNvSpPr/>
          <p:nvPr/>
        </p:nvSpPr>
        <p:spPr>
          <a:xfrm>
            <a:off x="3319436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3319436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320753" y="389232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1571766" y="1427625"/>
            <a:ext cx="1748700" cy="307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Q1</a:t>
            </a:r>
            <a:endParaRPr sz="8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6" name="Google Shape;186;p25"/>
          <p:cNvSpPr/>
          <p:nvPr/>
        </p:nvSpPr>
        <p:spPr>
          <a:xfrm>
            <a:off x="1571766" y="1735103"/>
            <a:ext cx="582300" cy="307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LOR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7" name="Google Shape;187;p25"/>
          <p:cNvSpPr/>
          <p:nvPr/>
        </p:nvSpPr>
        <p:spPr>
          <a:xfrm>
            <a:off x="2154670" y="1735103"/>
            <a:ext cx="582300" cy="307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IPS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8" name="Google Shape;188;p25"/>
          <p:cNvSpPr/>
          <p:nvPr/>
        </p:nvSpPr>
        <p:spPr>
          <a:xfrm>
            <a:off x="2737574" y="1735103"/>
            <a:ext cx="582300" cy="307500"/>
          </a:xfrm>
          <a:prstGeom prst="rect">
            <a:avLst/>
          </a:prstGeom>
          <a:solidFill>
            <a:srgbClr val="1C458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DOL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89" name="Google Shape;189;p25"/>
          <p:cNvSpPr/>
          <p:nvPr/>
        </p:nvSpPr>
        <p:spPr>
          <a:xfrm>
            <a:off x="3321627" y="1427625"/>
            <a:ext cx="1748700" cy="3075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Q2</a:t>
            </a:r>
            <a:endParaRPr sz="8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90" name="Google Shape;190;p25"/>
          <p:cNvSpPr/>
          <p:nvPr/>
        </p:nvSpPr>
        <p:spPr>
          <a:xfrm>
            <a:off x="3321627" y="1735103"/>
            <a:ext cx="582300" cy="3075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LOR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91" name="Google Shape;191;p25"/>
          <p:cNvSpPr/>
          <p:nvPr/>
        </p:nvSpPr>
        <p:spPr>
          <a:xfrm>
            <a:off x="3904531" y="1735103"/>
            <a:ext cx="582300" cy="3075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IPS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92" name="Google Shape;192;p25"/>
          <p:cNvSpPr/>
          <p:nvPr/>
        </p:nvSpPr>
        <p:spPr>
          <a:xfrm>
            <a:off x="4487435" y="1735103"/>
            <a:ext cx="582300" cy="307500"/>
          </a:xfrm>
          <a:prstGeom prst="rect">
            <a:avLst/>
          </a:prstGeom>
          <a:solidFill>
            <a:srgbClr val="1155CC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DOL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5070810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94" name="Google Shape;194;p25"/>
          <p:cNvSpPr/>
          <p:nvPr/>
        </p:nvSpPr>
        <p:spPr>
          <a:xfrm>
            <a:off x="5070938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95" name="Google Shape;195;p25"/>
          <p:cNvSpPr/>
          <p:nvPr/>
        </p:nvSpPr>
        <p:spPr>
          <a:xfrm>
            <a:off x="5070938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96" name="Google Shape;196;p25"/>
          <p:cNvSpPr/>
          <p:nvPr/>
        </p:nvSpPr>
        <p:spPr>
          <a:xfrm>
            <a:off x="5070938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5071812" y="1427625"/>
            <a:ext cx="1748700" cy="307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Q3</a:t>
            </a:r>
            <a:endParaRPr sz="8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98" name="Google Shape;198;p25"/>
          <p:cNvSpPr/>
          <p:nvPr/>
        </p:nvSpPr>
        <p:spPr>
          <a:xfrm>
            <a:off x="5071812" y="1735103"/>
            <a:ext cx="582300" cy="307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LOR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199" name="Google Shape;199;p25"/>
          <p:cNvSpPr/>
          <p:nvPr/>
        </p:nvSpPr>
        <p:spPr>
          <a:xfrm>
            <a:off x="5654716" y="1735103"/>
            <a:ext cx="582300" cy="307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IPS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6237620" y="1735103"/>
            <a:ext cx="582300" cy="307500"/>
          </a:xfrm>
          <a:prstGeom prst="rect">
            <a:avLst/>
          </a:prstGeom>
          <a:solidFill>
            <a:srgbClr val="3C78D8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DOL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01" name="Google Shape;201;p25"/>
          <p:cNvSpPr/>
          <p:nvPr/>
        </p:nvSpPr>
        <p:spPr>
          <a:xfrm>
            <a:off x="6819981" y="2042588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6820110" y="2504943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03" name="Google Shape;203;p25"/>
          <p:cNvSpPr/>
          <p:nvPr/>
        </p:nvSpPr>
        <p:spPr>
          <a:xfrm>
            <a:off x="6819981" y="2967467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6819981" y="3429821"/>
            <a:ext cx="1748700" cy="462900"/>
          </a:xfrm>
          <a:prstGeom prst="rect">
            <a:avLst/>
          </a:prstGeom>
          <a:solidFill>
            <a:srgbClr val="FFFFFF">
              <a:alpha val="3799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6820983" y="1427625"/>
            <a:ext cx="1748700" cy="307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Q4</a:t>
            </a:r>
            <a:endParaRPr sz="8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6820983" y="1735103"/>
            <a:ext cx="582300" cy="307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LOR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7403887" y="1735103"/>
            <a:ext cx="582300" cy="307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IPS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7986791" y="1735103"/>
            <a:ext cx="582300" cy="307500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DOL</a:t>
            </a:r>
            <a:endParaRPr sz="6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09" name="Google Shape;209;p25"/>
          <p:cNvSpPr/>
          <p:nvPr/>
        </p:nvSpPr>
        <p:spPr>
          <a:xfrm rot="5400000" flipH="1">
            <a:off x="4119824" y="2334727"/>
            <a:ext cx="145800" cy="1732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0" name="Google Shape;210;p25"/>
          <p:cNvSpPr/>
          <p:nvPr/>
        </p:nvSpPr>
        <p:spPr>
          <a:xfrm rot="5400000" flipH="1">
            <a:off x="3326930" y="3131136"/>
            <a:ext cx="141300" cy="13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1" name="Google Shape;211;p25"/>
          <p:cNvSpPr/>
          <p:nvPr/>
        </p:nvSpPr>
        <p:spPr>
          <a:xfrm rot="5400000" flipH="1">
            <a:off x="3552038" y="1299302"/>
            <a:ext cx="140700" cy="2873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2" name="Google Shape;212;p25"/>
          <p:cNvSpPr/>
          <p:nvPr/>
        </p:nvSpPr>
        <p:spPr>
          <a:xfrm rot="5400000" flipH="1">
            <a:off x="2440478" y="2410392"/>
            <a:ext cx="141900" cy="652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3" name="Google Shape;213;p25"/>
          <p:cNvSpPr/>
          <p:nvPr/>
        </p:nvSpPr>
        <p:spPr>
          <a:xfrm>
            <a:off x="580550" y="2504950"/>
            <a:ext cx="989700" cy="462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Lorem ipsum</a:t>
            </a:r>
            <a:endParaRPr sz="8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4" name="Google Shape;214;p25"/>
          <p:cNvSpPr/>
          <p:nvPr/>
        </p:nvSpPr>
        <p:spPr>
          <a:xfrm>
            <a:off x="580550" y="2967472"/>
            <a:ext cx="989700" cy="462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Lorem ipsum   </a:t>
            </a:r>
            <a:endParaRPr sz="8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580550" y="3429824"/>
            <a:ext cx="989700" cy="462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Lorem ipsum</a:t>
            </a:r>
            <a:endParaRPr sz="8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6" name="Google Shape;216;p25"/>
          <p:cNvSpPr/>
          <p:nvPr/>
        </p:nvSpPr>
        <p:spPr>
          <a:xfrm>
            <a:off x="580550" y="3892328"/>
            <a:ext cx="989700" cy="462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Lorem ipsum</a:t>
            </a:r>
            <a:endParaRPr sz="8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7" name="Google Shape;217;p25"/>
          <p:cNvSpPr/>
          <p:nvPr/>
        </p:nvSpPr>
        <p:spPr>
          <a:xfrm>
            <a:off x="580550" y="1427625"/>
            <a:ext cx="989700" cy="10779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Lorem ipsum</a:t>
            </a:r>
            <a:endParaRPr sz="8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8" name="Google Shape;218;p25"/>
          <p:cNvSpPr/>
          <p:nvPr/>
        </p:nvSpPr>
        <p:spPr>
          <a:xfrm rot="5400000" flipH="1">
            <a:off x="2945818" y="1116676"/>
            <a:ext cx="141600" cy="23142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19" name="Google Shape;219;p25"/>
          <p:cNvSpPr/>
          <p:nvPr/>
        </p:nvSpPr>
        <p:spPr>
          <a:xfrm rot="5400000" flipH="1">
            <a:off x="1975138" y="1947376"/>
            <a:ext cx="141900" cy="6528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20" name="Google Shape;220;p25"/>
          <p:cNvSpPr/>
          <p:nvPr/>
        </p:nvSpPr>
        <p:spPr>
          <a:xfrm>
            <a:off x="2141006" y="2251126"/>
            <a:ext cx="43500" cy="453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21" name="Google Shape;221;p25"/>
          <p:cNvSpPr/>
          <p:nvPr/>
        </p:nvSpPr>
        <p:spPr>
          <a:xfrm>
            <a:off x="2994826" y="2251125"/>
            <a:ext cx="43500" cy="453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22" name="Google Shape;222;p25"/>
          <p:cNvSpPr/>
          <p:nvPr/>
        </p:nvSpPr>
        <p:spPr>
          <a:xfrm rot="5400000" flipH="1">
            <a:off x="6459216" y="2792753"/>
            <a:ext cx="137400" cy="17385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23" name="Google Shape;223;p25"/>
          <p:cNvSpPr/>
          <p:nvPr/>
        </p:nvSpPr>
        <p:spPr>
          <a:xfrm rot="5400000" flipH="1">
            <a:off x="5656954" y="3592503"/>
            <a:ext cx="141300" cy="13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24" name="Google Shape;224;p25"/>
          <p:cNvSpPr txBox="1"/>
          <p:nvPr/>
        </p:nvSpPr>
        <p:spPr>
          <a:xfrm>
            <a:off x="8049019" y="4387225"/>
            <a:ext cx="513900" cy="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rPr>
              <a:t>LOREM</a:t>
            </a: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8046546" y="4403327"/>
            <a:ext cx="64500" cy="576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26" name="Google Shape;226;p25"/>
          <p:cNvSpPr/>
          <p:nvPr/>
        </p:nvSpPr>
        <p:spPr>
          <a:xfrm rot="5400000" flipH="1">
            <a:off x="7332110" y="2964653"/>
            <a:ext cx="141600" cy="2319000"/>
          </a:xfrm>
          <a:prstGeom prst="round2SameRect">
            <a:avLst>
              <a:gd name="adj1" fmla="val 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27" name="Google Shape;227;p25"/>
          <p:cNvSpPr/>
          <p:nvPr/>
        </p:nvSpPr>
        <p:spPr>
          <a:xfrm rot="5400000" flipH="1">
            <a:off x="6241601" y="4055278"/>
            <a:ext cx="141300" cy="1377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42042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E le tabelle per confrontare dati</a:t>
            </a:r>
            <a:endParaRPr dirty="0"/>
          </a:p>
        </p:txBody>
      </p:sp>
      <p:graphicFrame>
        <p:nvGraphicFramePr>
          <p:cNvPr id="233" name="Google Shape;233;p26"/>
          <p:cNvGraphicFramePr/>
          <p:nvPr>
            <p:extLst>
              <p:ext uri="{D42A27DB-BD31-4B8C-83A1-F6EECF244321}">
                <p14:modId xmlns:p14="http://schemas.microsoft.com/office/powerpoint/2010/main" val="2374066274"/>
              </p:ext>
            </p:extLst>
          </p:nvPr>
        </p:nvGraphicFramePr>
        <p:xfrm>
          <a:off x="580500" y="1564481"/>
          <a:ext cx="6014400" cy="2978400"/>
        </p:xfrm>
        <a:graphic>
          <a:graphicData uri="http://schemas.openxmlformats.org/drawingml/2006/table">
            <a:tbl>
              <a:tblPr>
                <a:noFill/>
                <a:tableStyleId>{52E61D56-8BFE-4F73-8551-C60DDCC7B435}</a:tableStyleId>
              </a:tblPr>
              <a:tblGrid>
                <a:gridCol w="150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6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3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A</a:t>
                      </a:r>
                      <a:endParaRPr sz="1100">
                        <a:solidFill>
                          <a:schemeClr val="accent3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B</a:t>
                      </a:r>
                      <a:endParaRPr sz="1100">
                        <a:solidFill>
                          <a:schemeClr val="accent3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3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C</a:t>
                      </a:r>
                      <a:endParaRPr sz="1100">
                        <a:solidFill>
                          <a:schemeClr val="accent3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chemeClr val="accent3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Giallo</a:t>
                      </a:r>
                      <a:endParaRPr sz="1100" dirty="0">
                        <a:solidFill>
                          <a:schemeClr val="accent3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20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7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solidFill>
                            <a:schemeClr val="accent3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Blu</a:t>
                      </a:r>
                      <a:endParaRPr sz="1100" dirty="0">
                        <a:solidFill>
                          <a:schemeClr val="accent3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30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15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10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60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100" dirty="0">
                          <a:solidFill>
                            <a:schemeClr val="accent3"/>
                          </a:solidFill>
                          <a:latin typeface="Muli Regular"/>
                          <a:ea typeface="Muli Regular"/>
                          <a:cs typeface="Muli Regular"/>
                          <a:sym typeface="Muli Regular"/>
                        </a:rPr>
                        <a:t>Arancio</a:t>
                      </a:r>
                      <a:endParaRPr sz="1100" dirty="0">
                        <a:solidFill>
                          <a:schemeClr val="accent3"/>
                        </a:solidFill>
                        <a:latin typeface="Muli Regular"/>
                        <a:ea typeface="Muli Regular"/>
                        <a:cs typeface="Muli Regular"/>
                        <a:sym typeface="Muli Regular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5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24</a:t>
                      </a:r>
                      <a:endParaRPr sz="1800" b="1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dirty="0">
                          <a:solidFill>
                            <a:schemeClr val="lt1"/>
                          </a:solidFill>
                          <a:latin typeface="Muli"/>
                          <a:ea typeface="Muli"/>
                          <a:cs typeface="Muli"/>
                          <a:sym typeface="Muli"/>
                        </a:rPr>
                        <a:t>16</a:t>
                      </a:r>
                      <a:endParaRPr sz="1800" b="1" dirty="0">
                        <a:solidFill>
                          <a:schemeClr val="lt1"/>
                        </a:solidFill>
                        <a:latin typeface="Muli"/>
                        <a:ea typeface="Muli"/>
                        <a:cs typeface="Muli"/>
                        <a:sym typeface="Muli"/>
                      </a:endParaRPr>
                    </a:p>
                  </a:txBody>
                  <a:tcPr marL="91425" marR="91425" marT="68575" marB="68575" anchor="ctr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4" name="Google Shape;234;p2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/>
          <p:nvPr/>
        </p:nvSpPr>
        <p:spPr>
          <a:xfrm>
            <a:off x="590925" y="1018776"/>
            <a:ext cx="7361634" cy="3506920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  <a:effectLst>
            <a:outerShdw blurRad="200025" dist="19050" dir="5400000" algn="bl" rotWithShape="0">
              <a:schemeClr val="dk1">
                <a:alpha val="24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7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Map</a:t>
            </a:r>
            <a:r>
              <a:rPr lang="it-IT" dirty="0" err="1"/>
              <a:t>pa</a:t>
            </a:r>
            <a:endParaRPr dirty="0"/>
          </a:p>
        </p:txBody>
      </p:sp>
      <p:sp>
        <p:nvSpPr>
          <p:cNvPr id="241" name="Google Shape;241;p27"/>
          <p:cNvSpPr/>
          <p:nvPr/>
        </p:nvSpPr>
        <p:spPr>
          <a:xfrm>
            <a:off x="3836157" y="1673676"/>
            <a:ext cx="630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00" dirty="0" err="1">
                <a:solidFill>
                  <a:schemeClr val="dk1"/>
                </a:solidFill>
                <a:latin typeface="Muli Regular"/>
                <a:ea typeface="Muli Regular"/>
                <a:cs typeface="Muli Regular"/>
                <a:sym typeface="Muli Regular"/>
              </a:rPr>
              <a:t>scroller</a:t>
            </a:r>
            <a:endParaRPr sz="800" dirty="0">
              <a:solidFill>
                <a:schemeClr val="dk1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242" name="Google Shape;242;p2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4294967295"/>
          </p:nvPr>
        </p:nvSpPr>
        <p:spPr>
          <a:xfrm>
            <a:off x="580550" y="4604575"/>
            <a:ext cx="80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maps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8591" y="2123546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34266" y="3546021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816" y="1921046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1291" y="3831871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641" y="2326046"/>
            <a:ext cx="185882" cy="2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4441" y="3896571"/>
            <a:ext cx="185882" cy="20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ctrTitle" idx="4294967295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89,526,124</a:t>
            </a:r>
            <a:endParaRPr sz="9600"/>
          </a:p>
        </p:txBody>
      </p:sp>
      <p:sp>
        <p:nvSpPr>
          <p:cNvPr id="255" name="Google Shape;255;p28"/>
          <p:cNvSpPr txBox="1">
            <a:spLocks noGrp="1"/>
          </p:cNvSpPr>
          <p:nvPr>
            <p:ph type="subTitle" idx="4294967295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 err="1"/>
              <a:t>Whoa</a:t>
            </a:r>
            <a:r>
              <a:rPr lang="it-IT" dirty="0"/>
              <a:t>! È un gran numero, non sei orgoglioso?</a:t>
            </a:r>
            <a:endParaRPr dirty="0"/>
          </a:p>
        </p:txBody>
      </p:sp>
      <p:sp>
        <p:nvSpPr>
          <p:cNvPr id="256" name="Google Shape;256;p2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ctrTitle" idx="4294967295"/>
          </p:nvPr>
        </p:nvSpPr>
        <p:spPr>
          <a:xfrm>
            <a:off x="685800" y="419400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89,526,124€</a:t>
            </a:r>
            <a:endParaRPr sz="4800" dirty="0"/>
          </a:p>
        </p:txBody>
      </p:sp>
      <p:sp>
        <p:nvSpPr>
          <p:cNvPr id="262" name="Google Shape;262;p29"/>
          <p:cNvSpPr txBox="1">
            <a:spLocks noGrp="1"/>
          </p:cNvSpPr>
          <p:nvPr>
            <p:ph type="subTitle" idx="4294967295"/>
          </p:nvPr>
        </p:nvSpPr>
        <p:spPr>
          <a:xfrm>
            <a:off x="685800" y="125890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Sono un sacco di soldi</a:t>
            </a:r>
            <a:endParaRPr sz="2400" dirty="0"/>
          </a:p>
        </p:txBody>
      </p:sp>
      <p:sp>
        <p:nvSpPr>
          <p:cNvPr id="263" name="Google Shape;263;p29"/>
          <p:cNvSpPr txBox="1">
            <a:spLocks noGrp="1"/>
          </p:cNvSpPr>
          <p:nvPr>
            <p:ph type="ctrTitle" idx="4294967295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100%</a:t>
            </a:r>
            <a:endParaRPr sz="48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subTitle" idx="4294967295"/>
          </p:nvPr>
        </p:nvSpPr>
        <p:spPr>
          <a:xfrm>
            <a:off x="685800" y="419260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Ottimo successo!</a:t>
            </a:r>
            <a:endParaRPr sz="2400"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ctrTitle" idx="4294967295"/>
          </p:nvPr>
        </p:nvSpPr>
        <p:spPr>
          <a:xfrm>
            <a:off x="685800" y="1886250"/>
            <a:ext cx="7772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185,244 </a:t>
            </a:r>
            <a:r>
              <a:rPr lang="it-IT" sz="4800" dirty="0"/>
              <a:t>utenti</a:t>
            </a:r>
            <a:endParaRPr sz="4800" dirty="0"/>
          </a:p>
        </p:txBody>
      </p:sp>
      <p:sp>
        <p:nvSpPr>
          <p:cNvPr id="266" name="Google Shape;266;p29"/>
          <p:cNvSpPr txBox="1">
            <a:spLocks noGrp="1"/>
          </p:cNvSpPr>
          <p:nvPr>
            <p:ph type="subTitle" idx="4294967295"/>
          </p:nvPr>
        </p:nvSpPr>
        <p:spPr>
          <a:xfrm>
            <a:off x="685800" y="2725759"/>
            <a:ext cx="7772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E molti utenti</a:t>
            </a:r>
            <a:endParaRPr sz="2400" dirty="0"/>
          </a:p>
        </p:txBody>
      </p:sp>
      <p:sp>
        <p:nvSpPr>
          <p:cNvPr id="267" name="Google Shape;267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Il nostro processo è semplice</a:t>
            </a:r>
            <a:endParaRPr dirty="0"/>
          </a:p>
        </p:txBody>
      </p:sp>
      <p:sp>
        <p:nvSpPr>
          <p:cNvPr id="273" name="Google Shape;273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274" name="Google Shape;274;p30"/>
          <p:cNvGrpSpPr/>
          <p:nvPr/>
        </p:nvGrpSpPr>
        <p:grpSpPr>
          <a:xfrm>
            <a:off x="5733225" y="2944610"/>
            <a:ext cx="2469661" cy="1384500"/>
            <a:chOff x="6038025" y="2598925"/>
            <a:chExt cx="2469661" cy="1384500"/>
          </a:xfrm>
        </p:grpSpPr>
        <p:cxnSp>
          <p:nvCxnSpPr>
            <p:cNvPr id="275" name="Google Shape;275;p30"/>
            <p:cNvCxnSpPr/>
            <p:nvPr/>
          </p:nvCxnSpPr>
          <p:spPr>
            <a:xfrm>
              <a:off x="6038025" y="3312550"/>
              <a:ext cx="5820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6" name="Google Shape;276;p30"/>
            <p:cNvSpPr txBox="1"/>
            <p:nvPr/>
          </p:nvSpPr>
          <p:spPr>
            <a:xfrm>
              <a:off x="6640486" y="2598925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6424027" y="3212150"/>
              <a:ext cx="198600" cy="19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0"/>
            <p:cNvSpPr txBox="1"/>
            <p:nvPr/>
          </p:nvSpPr>
          <p:spPr>
            <a:xfrm>
              <a:off x="6399017" y="315610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3</a:t>
              </a:r>
              <a:endParaRPr sz="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79" name="Google Shape;279;p30"/>
          <p:cNvGrpSpPr/>
          <p:nvPr/>
        </p:nvGrpSpPr>
        <p:grpSpPr>
          <a:xfrm>
            <a:off x="331521" y="2172128"/>
            <a:ext cx="2994729" cy="1384500"/>
            <a:chOff x="636321" y="1844098"/>
            <a:chExt cx="2994729" cy="1384500"/>
          </a:xfrm>
        </p:grpSpPr>
        <p:sp>
          <p:nvSpPr>
            <p:cNvPr id="280" name="Google Shape;280;p30"/>
            <p:cNvSpPr txBox="1"/>
            <p:nvPr/>
          </p:nvSpPr>
          <p:spPr>
            <a:xfrm>
              <a:off x="636321" y="1844098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marL="0" lvl="0" indent="0" algn="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  <p:cxnSp>
          <p:nvCxnSpPr>
            <p:cNvPr id="281" name="Google Shape;281;p30"/>
            <p:cNvCxnSpPr/>
            <p:nvPr/>
          </p:nvCxnSpPr>
          <p:spPr>
            <a:xfrm rot="10800000">
              <a:off x="2587350" y="2536350"/>
              <a:ext cx="10437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2" name="Google Shape;282;p30"/>
            <p:cNvSpPr/>
            <p:nvPr/>
          </p:nvSpPr>
          <p:spPr>
            <a:xfrm>
              <a:off x="2523501" y="2431050"/>
              <a:ext cx="198600" cy="19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0"/>
            <p:cNvSpPr txBox="1"/>
            <p:nvPr/>
          </p:nvSpPr>
          <p:spPr>
            <a:xfrm>
              <a:off x="2498491" y="2373759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2</a:t>
              </a:r>
              <a:endParaRPr sz="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84" name="Google Shape;284;p30"/>
          <p:cNvGrpSpPr/>
          <p:nvPr/>
        </p:nvGrpSpPr>
        <p:grpSpPr>
          <a:xfrm>
            <a:off x="4603300" y="1270945"/>
            <a:ext cx="3599586" cy="1384500"/>
            <a:chOff x="4908100" y="889950"/>
            <a:chExt cx="3599586" cy="1384500"/>
          </a:xfrm>
        </p:grpSpPr>
        <p:cxnSp>
          <p:nvCxnSpPr>
            <p:cNvPr id="285" name="Google Shape;285;p30"/>
            <p:cNvCxnSpPr/>
            <p:nvPr/>
          </p:nvCxnSpPr>
          <p:spPr>
            <a:xfrm>
              <a:off x="4908100" y="1593250"/>
              <a:ext cx="17151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86" name="Google Shape;286;p30"/>
            <p:cNvSpPr txBox="1"/>
            <p:nvPr/>
          </p:nvSpPr>
          <p:spPr>
            <a:xfrm>
              <a:off x="6640486" y="889950"/>
              <a:ext cx="1867200" cy="138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chemeClr val="lt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Vestibulum congue tempus</a:t>
              </a:r>
              <a:endParaRPr sz="12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Muli Regular"/>
                  <a:ea typeface="Muli Regular"/>
                  <a:cs typeface="Muli Regular"/>
                  <a:sym typeface="Muli Regular"/>
                </a:rPr>
                <a:t>Lorem ipsum dolor sit amet, consectetur adipiscing elit, sed do eiusmod tempor. Donec facilisis lacus eget mauris.</a:t>
              </a:r>
              <a:endParaRPr sz="800">
                <a:solidFill>
                  <a:schemeClr val="lt1"/>
                </a:solidFill>
                <a:latin typeface="Muli Regular"/>
                <a:ea typeface="Muli Regular"/>
                <a:cs typeface="Muli Regular"/>
                <a:sym typeface="Muli Regular"/>
              </a:endParaRPr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6427830" y="1493307"/>
              <a:ext cx="198600" cy="19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6402820" y="1436790"/>
              <a:ext cx="247500" cy="31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rPr>
                <a:t>1</a:t>
              </a:r>
              <a:endParaRPr sz="800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endParaRPr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2509794" y="1479150"/>
            <a:ext cx="3514811" cy="3252003"/>
            <a:chOff x="2991269" y="1153325"/>
            <a:chExt cx="3514811" cy="3252003"/>
          </a:xfrm>
        </p:grpSpPr>
        <p:sp>
          <p:nvSpPr>
            <p:cNvPr id="290" name="Google Shape;290;p30"/>
            <p:cNvSpPr/>
            <p:nvPr/>
          </p:nvSpPr>
          <p:spPr>
            <a:xfrm>
              <a:off x="3477586" y="2585458"/>
              <a:ext cx="2541910" cy="950456"/>
            </a:xfrm>
            <a:custGeom>
              <a:avLst/>
              <a:gdLst/>
              <a:ahLst/>
              <a:cxnLst/>
              <a:rect l="l" t="t" r="r" b="b"/>
              <a:pathLst>
                <a:path w="126826" h="43529" extrusionOk="0">
                  <a:moveTo>
                    <a:pt x="0" y="20002"/>
                  </a:moveTo>
                  <a:lnTo>
                    <a:pt x="63389" y="43529"/>
                  </a:lnTo>
                  <a:lnTo>
                    <a:pt x="126826" y="19907"/>
                  </a:lnTo>
                  <a:lnTo>
                    <a:pt x="635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91" name="Google Shape;291;p30"/>
            <p:cNvSpPr/>
            <p:nvPr/>
          </p:nvSpPr>
          <p:spPr>
            <a:xfrm>
              <a:off x="2991269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2" name="Google Shape;292;p30"/>
            <p:cNvSpPr/>
            <p:nvPr/>
          </p:nvSpPr>
          <p:spPr>
            <a:xfrm flipH="1">
              <a:off x="4747852" y="3020977"/>
              <a:ext cx="1758228" cy="1384350"/>
            </a:xfrm>
            <a:custGeom>
              <a:avLst/>
              <a:gdLst/>
              <a:ahLst/>
              <a:cxnLst/>
              <a:rect l="l" t="t" r="r" b="b"/>
              <a:pathLst>
                <a:path w="87725" h="63817" extrusionOk="0">
                  <a:moveTo>
                    <a:pt x="24288" y="0"/>
                  </a:moveTo>
                  <a:lnTo>
                    <a:pt x="0" y="29908"/>
                  </a:lnTo>
                  <a:lnTo>
                    <a:pt x="87725" y="63817"/>
                  </a:lnTo>
                  <a:lnTo>
                    <a:pt x="87725" y="42291"/>
                  </a:lnTo>
                  <a:lnTo>
                    <a:pt x="87725" y="2352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3" name="Google Shape;293;p30"/>
            <p:cNvSpPr/>
            <p:nvPr/>
          </p:nvSpPr>
          <p:spPr>
            <a:xfrm>
              <a:off x="3969199" y="2001324"/>
              <a:ext cx="1565850" cy="585863"/>
            </a:xfrm>
            <a:custGeom>
              <a:avLst/>
              <a:gdLst/>
              <a:ahLst/>
              <a:cxnLst/>
              <a:rect l="l" t="t" r="r" b="b"/>
              <a:pathLst>
                <a:path w="24053" h="8150" extrusionOk="0">
                  <a:moveTo>
                    <a:pt x="0" y="3827"/>
                  </a:moveTo>
                  <a:lnTo>
                    <a:pt x="11976" y="8150"/>
                  </a:lnTo>
                  <a:lnTo>
                    <a:pt x="24053" y="3827"/>
                  </a:lnTo>
                  <a:lnTo>
                    <a:pt x="121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294" name="Google Shape;294;p30"/>
            <p:cNvSpPr/>
            <p:nvPr/>
          </p:nvSpPr>
          <p:spPr>
            <a:xfrm>
              <a:off x="356325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5" name="Google Shape;295;p30"/>
            <p:cNvSpPr/>
            <p:nvPr/>
          </p:nvSpPr>
          <p:spPr>
            <a:xfrm flipH="1">
              <a:off x="4749365" y="2275837"/>
              <a:ext cx="1189300" cy="1015326"/>
            </a:xfrm>
            <a:custGeom>
              <a:avLst/>
              <a:gdLst/>
              <a:ahLst/>
              <a:cxnLst/>
              <a:rect l="l" t="t" r="r" b="b"/>
              <a:pathLst>
                <a:path w="18238" h="14114" extrusionOk="0">
                  <a:moveTo>
                    <a:pt x="6262" y="0"/>
                  </a:moveTo>
                  <a:lnTo>
                    <a:pt x="18238" y="4324"/>
                  </a:lnTo>
                  <a:lnTo>
                    <a:pt x="18238" y="14114"/>
                  </a:lnTo>
                  <a:lnTo>
                    <a:pt x="0" y="75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96" name="Google Shape;296;p30"/>
            <p:cNvSpPr/>
            <p:nvPr/>
          </p:nvSpPr>
          <p:spPr>
            <a:xfrm>
              <a:off x="4059061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97" name="Google Shape;297;p30"/>
            <p:cNvSpPr/>
            <p:nvPr/>
          </p:nvSpPr>
          <p:spPr>
            <a:xfrm flipH="1">
              <a:off x="4749350" y="1153325"/>
              <a:ext cx="693508" cy="1201140"/>
            </a:xfrm>
            <a:custGeom>
              <a:avLst/>
              <a:gdLst/>
              <a:ahLst/>
              <a:cxnLst/>
              <a:rect l="l" t="t" r="r" b="b"/>
              <a:pathLst>
                <a:path w="10635" h="16697" extrusionOk="0">
                  <a:moveTo>
                    <a:pt x="10635" y="0"/>
                  </a:moveTo>
                  <a:lnTo>
                    <a:pt x="0" y="12722"/>
                  </a:lnTo>
                  <a:lnTo>
                    <a:pt x="10635" y="166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Rivediamo alcuni concetti</a:t>
            </a:r>
            <a:endParaRPr dirty="0"/>
          </a:p>
        </p:txBody>
      </p:sp>
      <p:sp>
        <p:nvSpPr>
          <p:cNvPr id="303" name="Google Shape;303;p3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1" dirty="0">
                <a:latin typeface="Muli"/>
                <a:ea typeface="Muli"/>
                <a:cs typeface="Muli"/>
                <a:sym typeface="Muli"/>
              </a:rPr>
              <a:t>Giallo</a:t>
            </a:r>
            <a:endParaRPr sz="1200" b="1" dirty="0">
              <a:latin typeface="Muli"/>
              <a:ea typeface="Muli"/>
              <a:cs typeface="Muli"/>
              <a:sym typeface="Muli"/>
            </a:endParaRPr>
          </a:p>
          <a:p>
            <a:pPr marL="0" lvl="0" indent="0">
              <a:buNone/>
            </a:pPr>
            <a:r>
              <a:rPr lang="it-IT" sz="1200" dirty="0"/>
              <a:t>È il colore dell'oro, del burro e dei limoni maturi. Nello spettro della luce visibile, il giallo si trova tra il verde e l'arancione.</a:t>
            </a:r>
            <a:endParaRPr sz="1200" dirty="0"/>
          </a:p>
        </p:txBody>
      </p:sp>
      <p:sp>
        <p:nvSpPr>
          <p:cNvPr id="304" name="Google Shape;304;p31"/>
          <p:cNvSpPr txBox="1">
            <a:spLocks noGrp="1"/>
          </p:cNvSpPr>
          <p:nvPr>
            <p:ph type="body" idx="2"/>
          </p:nvPr>
        </p:nvSpPr>
        <p:spPr>
          <a:xfrm>
            <a:off x="2780449" y="13525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latin typeface="Muli"/>
                <a:ea typeface="Muli"/>
                <a:cs typeface="Muli"/>
                <a:sym typeface="Muli"/>
              </a:rPr>
              <a:t>Blu</a:t>
            </a:r>
            <a:endParaRPr sz="1200" b="1" dirty="0">
              <a:latin typeface="Muli"/>
              <a:ea typeface="Muli"/>
              <a:cs typeface="Muli"/>
              <a:sym typeface="Muli"/>
            </a:endParaRPr>
          </a:p>
          <a:p>
            <a:pPr marL="0" lvl="0" indent="0">
              <a:buNone/>
            </a:pPr>
            <a:r>
              <a:rPr lang="it-IT" sz="1200" dirty="0"/>
              <a:t>È il colore del cielo limpido e del mare profondo. Si trova tra viola e verde sullo spettro ottico.</a:t>
            </a:r>
            <a:endParaRPr sz="1200" dirty="0"/>
          </a:p>
        </p:txBody>
      </p:sp>
      <p:sp>
        <p:nvSpPr>
          <p:cNvPr id="305" name="Google Shape;305;p31"/>
          <p:cNvSpPr txBox="1">
            <a:spLocks noGrp="1"/>
          </p:cNvSpPr>
          <p:nvPr>
            <p:ph type="body" idx="3"/>
          </p:nvPr>
        </p:nvSpPr>
        <p:spPr>
          <a:xfrm>
            <a:off x="4980348" y="13525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latin typeface="Muli"/>
                <a:ea typeface="Muli"/>
                <a:cs typeface="Muli"/>
                <a:sym typeface="Muli"/>
              </a:rPr>
              <a:t>R</a:t>
            </a:r>
            <a:r>
              <a:rPr lang="it-IT" sz="1200" b="1" dirty="0">
                <a:latin typeface="Muli"/>
                <a:ea typeface="Muli"/>
                <a:cs typeface="Muli"/>
                <a:sym typeface="Muli"/>
              </a:rPr>
              <a:t>osso</a:t>
            </a:r>
            <a:endParaRPr sz="1200" b="1" dirty="0">
              <a:latin typeface="Muli"/>
              <a:ea typeface="Muli"/>
              <a:cs typeface="Muli"/>
              <a:sym typeface="Muli"/>
            </a:endParaRPr>
          </a:p>
          <a:p>
            <a:pPr marL="0" lvl="0" indent="0">
              <a:buNone/>
            </a:pPr>
            <a:r>
              <a:rPr lang="it-IT" sz="1200" dirty="0"/>
              <a:t>È il colore del sangue e per questo è stato storicamente associato a sacrificio, pericolo e coraggio.</a:t>
            </a:r>
            <a:endParaRPr sz="1200" dirty="0"/>
          </a:p>
        </p:txBody>
      </p: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307" name="Google Shape;307;p31"/>
          <p:cNvSpPr txBox="1">
            <a:spLocks noGrp="1"/>
          </p:cNvSpPr>
          <p:nvPr>
            <p:ph type="body" idx="1"/>
          </p:nvPr>
        </p:nvSpPr>
        <p:spPr>
          <a:xfrm>
            <a:off x="580550" y="30289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200" b="1" dirty="0">
                <a:latin typeface="Muli"/>
                <a:ea typeface="Muli"/>
                <a:cs typeface="Muli"/>
                <a:sym typeface="Muli"/>
              </a:rPr>
              <a:t>Giallo</a:t>
            </a:r>
            <a:endParaRPr sz="1200" b="1" dirty="0">
              <a:latin typeface="Muli"/>
              <a:ea typeface="Muli"/>
              <a:cs typeface="Muli"/>
              <a:sym typeface="Muli"/>
            </a:endParaRPr>
          </a:p>
          <a:p>
            <a:pPr marL="0" lvl="0" indent="0">
              <a:buNone/>
            </a:pPr>
            <a:r>
              <a:rPr lang="it-IT" sz="1200" dirty="0"/>
              <a:t>È il colore dell'oro, del burro e dei limoni maturi. Nello spettro della luce visibile, il giallo si trova tra il verde e l'arancione.</a:t>
            </a:r>
            <a:endParaRPr sz="1200" dirty="0"/>
          </a:p>
        </p:txBody>
      </p:sp>
      <p:sp>
        <p:nvSpPr>
          <p:cNvPr id="308" name="Google Shape;308;p31"/>
          <p:cNvSpPr txBox="1">
            <a:spLocks noGrp="1"/>
          </p:cNvSpPr>
          <p:nvPr>
            <p:ph type="body" idx="2"/>
          </p:nvPr>
        </p:nvSpPr>
        <p:spPr>
          <a:xfrm>
            <a:off x="2780449" y="30289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latin typeface="Muli"/>
                <a:ea typeface="Muli"/>
                <a:cs typeface="Muli"/>
                <a:sym typeface="Muli"/>
              </a:rPr>
              <a:t>Blu</a:t>
            </a:r>
            <a:endParaRPr sz="1200" b="1" dirty="0">
              <a:latin typeface="Muli"/>
              <a:ea typeface="Muli"/>
              <a:cs typeface="Muli"/>
              <a:sym typeface="Muli"/>
            </a:endParaRPr>
          </a:p>
          <a:p>
            <a:pPr marL="0" lvl="0" indent="0">
              <a:buNone/>
            </a:pPr>
            <a:r>
              <a:rPr lang="it-IT" sz="1200" dirty="0"/>
              <a:t>È il colore del cielo limpido e del mare profondo. Si trova tra viola e verde sullo spettro ottico.</a:t>
            </a:r>
            <a:endParaRPr sz="1200" dirty="0"/>
          </a:p>
        </p:txBody>
      </p:sp>
      <p:sp>
        <p:nvSpPr>
          <p:cNvPr id="309" name="Google Shape;309;p31"/>
          <p:cNvSpPr txBox="1">
            <a:spLocks noGrp="1"/>
          </p:cNvSpPr>
          <p:nvPr>
            <p:ph type="body" idx="3"/>
          </p:nvPr>
        </p:nvSpPr>
        <p:spPr>
          <a:xfrm>
            <a:off x="4980348" y="3028950"/>
            <a:ext cx="2005800" cy="155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>
                <a:latin typeface="Muli"/>
                <a:ea typeface="Muli"/>
                <a:cs typeface="Muli"/>
                <a:sym typeface="Muli"/>
              </a:rPr>
              <a:t>R</a:t>
            </a:r>
            <a:r>
              <a:rPr lang="it-IT" sz="1200" b="1" dirty="0">
                <a:latin typeface="Muli"/>
                <a:ea typeface="Muli"/>
                <a:cs typeface="Muli"/>
                <a:sym typeface="Muli"/>
              </a:rPr>
              <a:t>osso</a:t>
            </a:r>
            <a:endParaRPr sz="1200" b="1" dirty="0">
              <a:latin typeface="Muli"/>
              <a:ea typeface="Muli"/>
              <a:cs typeface="Muli"/>
              <a:sym typeface="Muli"/>
            </a:endParaRPr>
          </a:p>
          <a:p>
            <a:pPr marL="0" lvl="0" indent="0">
              <a:buNone/>
            </a:pPr>
            <a:r>
              <a:rPr lang="it-IT" sz="1200" dirty="0"/>
              <a:t>È il colore del sangue e per questo è stato storicamente associato a sacrificio, pericolo e coraggio.</a:t>
            </a: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Istruzioni per l’uso</a:t>
            </a:r>
            <a:endParaRPr dirty="0"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2"/>
          </p:nvPr>
        </p:nvSpPr>
        <p:spPr>
          <a:xfrm>
            <a:off x="580550" y="1364742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 dirty="0"/>
              <a:t>EDIT</a:t>
            </a:r>
            <a:r>
              <a:rPr lang="it-IT" sz="1200" b="1" dirty="0"/>
              <a:t>A</a:t>
            </a:r>
            <a:r>
              <a:rPr lang="en" sz="1200" b="1" dirty="0"/>
              <a:t> IN POWERPOINT®</a:t>
            </a:r>
            <a:endParaRPr sz="1200" dirty="0"/>
          </a:p>
          <a:p>
            <a:pPr marL="0" lvl="0" indent="0">
              <a:buNone/>
            </a:pPr>
            <a:r>
              <a:rPr lang="it-IT" sz="1200" dirty="0"/>
              <a:t>Ricorda di scaricare ed installare I font utilizzati in questa </a:t>
            </a:r>
            <a:r>
              <a:rPr lang="it-IT" sz="1200" dirty="0" err="1"/>
              <a:t>presetnazione</a:t>
            </a:r>
            <a:r>
              <a:rPr lang="it-IT" sz="1200" dirty="0"/>
              <a:t> (troverai il link ai font necessari nella slide ‘Stile della Presentazione’)				</a:t>
            </a:r>
            <a:endParaRPr sz="1200" b="1" dirty="0"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351" name="Google Shape;351;p35"/>
          <p:cNvSpPr txBox="1">
            <a:spLocks noGrp="1"/>
          </p:cNvSpPr>
          <p:nvPr>
            <p:ph type="ctrTitle" idx="4294967295"/>
          </p:nvPr>
        </p:nvSpPr>
        <p:spPr>
          <a:xfrm>
            <a:off x="685800" y="1341750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dirty="0"/>
              <a:t>Grazie</a:t>
            </a:r>
            <a:r>
              <a:rPr lang="en" sz="7200" dirty="0"/>
              <a:t>!</a:t>
            </a:r>
            <a:endParaRPr sz="7200" dirty="0"/>
          </a:p>
        </p:txBody>
      </p:sp>
      <p:sp>
        <p:nvSpPr>
          <p:cNvPr id="352" name="Google Shape;352;p35"/>
          <p:cNvSpPr txBox="1">
            <a:spLocks noGrp="1"/>
          </p:cNvSpPr>
          <p:nvPr>
            <p:ph type="subTitle" idx="4294967295"/>
          </p:nvPr>
        </p:nvSpPr>
        <p:spPr>
          <a:xfrm>
            <a:off x="685800" y="2302047"/>
            <a:ext cx="36174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dirty="0">
                <a:latin typeface="Muli"/>
                <a:ea typeface="Muli"/>
                <a:cs typeface="Muli"/>
                <a:sym typeface="Muli"/>
              </a:rPr>
              <a:t>Domande</a:t>
            </a:r>
            <a:r>
              <a:rPr lang="en" sz="1800" b="1" dirty="0">
                <a:latin typeface="Muli"/>
                <a:ea typeface="Muli"/>
                <a:cs typeface="Muli"/>
                <a:sym typeface="Muli"/>
              </a:rPr>
              <a:t>?</a:t>
            </a:r>
            <a:endParaRPr sz="1800" b="1" dirty="0">
              <a:latin typeface="Muli"/>
              <a:ea typeface="Muli"/>
              <a:cs typeface="Muli"/>
              <a:sym typeface="Muli"/>
            </a:endParaRPr>
          </a:p>
          <a:p>
            <a:pPr marL="0" lvl="0" indent="0">
              <a:buNone/>
            </a:pPr>
            <a:r>
              <a:rPr lang="it-IT" sz="1800" dirty="0"/>
              <a:t>Puoi scrivermi a:</a:t>
            </a:r>
          </a:p>
          <a:p>
            <a:pPr marL="0" lvl="0" indent="0">
              <a:buNone/>
            </a:pPr>
            <a:r>
              <a:rPr lang="it-IT" sz="1800" dirty="0"/>
              <a:t>username@email.it</a:t>
            </a:r>
            <a:endParaRPr sz="1800" dirty="0"/>
          </a:p>
        </p:txBody>
      </p:sp>
      <p:pic>
        <p:nvPicPr>
          <p:cNvPr id="353" name="Google Shape;35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900" y="2681025"/>
            <a:ext cx="3171324" cy="188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014" y="1914980"/>
            <a:ext cx="548700" cy="1597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6909" y="581600"/>
            <a:ext cx="1279700" cy="14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6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Ringraziamenti</a:t>
            </a:r>
            <a:endParaRPr dirty="0"/>
          </a:p>
        </p:txBody>
      </p:sp>
      <p:sp>
        <p:nvSpPr>
          <p:cNvPr id="361" name="Google Shape;361;p36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Un ringraziamento speciale a tutte le persone che hanno creato e rilasciato gratuitamente queste fantastiche risorse</a:t>
            </a:r>
            <a:r>
              <a:rPr lang="en" sz="2400" dirty="0"/>
              <a:t>:</a:t>
            </a:r>
          </a:p>
          <a:p>
            <a:pPr marL="0" lvl="0" indent="0">
              <a:buNone/>
            </a:pPr>
            <a:endParaRPr sz="2400" dirty="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⬡"/>
            </a:pPr>
            <a:r>
              <a:rPr lang="it-IT" sz="2400" dirty="0"/>
              <a:t>Foto di</a:t>
            </a:r>
            <a:r>
              <a:rPr lang="en" sz="2400" dirty="0"/>
              <a:t> </a:t>
            </a:r>
            <a:r>
              <a:rPr lang="en" sz="2400" u="sng" dirty="0">
                <a:solidFill>
                  <a:schemeClr val="hlink"/>
                </a:solidFill>
                <a:hlinkClick r:id="rId3"/>
              </a:rPr>
              <a:t>Unsplash</a:t>
            </a:r>
            <a:endParaRPr sz="2400" dirty="0"/>
          </a:p>
        </p:txBody>
      </p:sp>
      <p:sp>
        <p:nvSpPr>
          <p:cNvPr id="362" name="Google Shape;362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Stile della presentazione</a:t>
            </a:r>
            <a:endParaRPr dirty="0"/>
          </a:p>
        </p:txBody>
      </p:sp>
      <p:sp>
        <p:nvSpPr>
          <p:cNvPr id="368" name="Google Shape;368;p37"/>
          <p:cNvSpPr txBox="1">
            <a:spLocks noGrp="1"/>
          </p:cNvSpPr>
          <p:nvPr>
            <p:ph type="body" idx="1"/>
          </p:nvPr>
        </p:nvSpPr>
        <p:spPr>
          <a:xfrm>
            <a:off x="580550" y="1200150"/>
            <a:ext cx="6014400" cy="266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1800" dirty="0"/>
              <a:t>Questa presentazione usa le seguenti specifiche tipografiche</a:t>
            </a:r>
            <a:r>
              <a:rPr lang="en" sz="1800" dirty="0"/>
              <a:t>: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⬡"/>
            </a:pPr>
            <a:r>
              <a:rPr lang="en" sz="1800" dirty="0"/>
              <a:t>Tit</a:t>
            </a:r>
            <a:r>
              <a:rPr lang="it-IT" sz="1800" dirty="0"/>
              <a:t>oli</a:t>
            </a:r>
            <a:r>
              <a:rPr lang="en" sz="1800" dirty="0"/>
              <a:t>: Lexend Deca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⬡"/>
            </a:pPr>
            <a:r>
              <a:rPr lang="it-IT" sz="1800" dirty="0"/>
              <a:t>Testi</a:t>
            </a:r>
            <a:r>
              <a:rPr lang="en" sz="1800" dirty="0"/>
              <a:t>: Muli light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dirty="0"/>
              <a:t>Scaricali gratis su</a:t>
            </a:r>
            <a:r>
              <a:rPr lang="en" sz="1800" dirty="0"/>
              <a:t>: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3"/>
              </a:rPr>
              <a:t>https://www.lexend.com/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hlinkClick r:id="rId4"/>
              </a:rPr>
              <a:t>https://www.fontsquirrel.com/fonts/muli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369" name="Google Shape;369;p37"/>
          <p:cNvSpPr txBox="1"/>
          <p:nvPr/>
        </p:nvSpPr>
        <p:spPr>
          <a:xfrm>
            <a:off x="580550" y="4171650"/>
            <a:ext cx="60144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it-IT" sz="1200" dirty="0">
                <a:solidFill>
                  <a:schemeClr val="accent4"/>
                </a:solidFill>
                <a:latin typeface="Muli Regular"/>
                <a:ea typeface="Muli Regular"/>
                <a:cs typeface="Muli Regular"/>
                <a:sym typeface="Muli Regular"/>
              </a:rPr>
              <a:t>Non è necessario mantenere questa diapositiva nella presentazione. È qui solo per servirti come guida alla progettazione se devi creare nuove diapositive o scaricare i caratteri per modificare la presentazione in PowerPoint®</a:t>
            </a:r>
            <a:endParaRPr sz="1200" dirty="0">
              <a:solidFill>
                <a:schemeClr val="accent4"/>
              </a:solidFill>
              <a:latin typeface="Muli Regular"/>
              <a:ea typeface="Muli Regular"/>
              <a:cs typeface="Muli Regular"/>
              <a:sym typeface="Muli Regula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4"/>
              </a:solidFill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370" name="Google Shape;370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8"/>
          <p:cNvSpPr txBox="1">
            <a:spLocks noGrp="1"/>
          </p:cNvSpPr>
          <p:nvPr>
            <p:ph type="title" idx="4294967295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Risorse Extra</a:t>
            </a:r>
            <a:endParaRPr dirty="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pic>
        <p:nvPicPr>
          <p:cNvPr id="377" name="Google Shape;37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50" y="1275361"/>
            <a:ext cx="1842723" cy="1098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0173" y="873088"/>
            <a:ext cx="1217100" cy="13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19307" y="1157509"/>
            <a:ext cx="1099836" cy="1102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4461" y="3853744"/>
            <a:ext cx="282577" cy="82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17139" y="2651387"/>
            <a:ext cx="1717628" cy="89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85307" y="1301161"/>
            <a:ext cx="1520655" cy="91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82183" y="2756662"/>
            <a:ext cx="493125" cy="68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67996" y="1328175"/>
            <a:ext cx="1310142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021875" y="2712336"/>
            <a:ext cx="673199" cy="77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62416" y="2539187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61520" y="3809418"/>
            <a:ext cx="831110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24689" y="3809418"/>
            <a:ext cx="836651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3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103930" y="3809418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3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993398" y="3809418"/>
            <a:ext cx="778473" cy="9114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8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131407" y="4046291"/>
            <a:ext cx="681510" cy="43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24120" y="2708180"/>
            <a:ext cx="905910" cy="784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900" b="1" dirty="0"/>
              <a:t>Le icone sono facilmente editabili. </a:t>
            </a:r>
            <a:br>
              <a:rPr lang="en" sz="900" dirty="0"/>
            </a:br>
            <a:br>
              <a:rPr lang="en" sz="900" dirty="0"/>
            </a:br>
            <a:r>
              <a:rPr lang="it-IT" sz="900" dirty="0"/>
              <a:t>Ciò significa che puoi:</a:t>
            </a:r>
          </a:p>
          <a:p>
            <a:pPr lvl="0" indent="-285750">
              <a:spcBef>
                <a:spcPts val="0"/>
              </a:spcBef>
              <a:buSzPts val="900"/>
            </a:pPr>
            <a:endParaRPr lang="it-IT" sz="900" dirty="0"/>
          </a:p>
          <a:p>
            <a:pPr lvl="0" indent="-285750">
              <a:spcBef>
                <a:spcPts val="0"/>
              </a:spcBef>
              <a:buSzPts val="900"/>
            </a:pPr>
            <a:r>
              <a:rPr lang="it-IT" sz="900" dirty="0"/>
              <a:t>Ridimensionarle senza perdere qualità.</a:t>
            </a:r>
          </a:p>
          <a:p>
            <a:pPr lvl="0" indent="-285750">
              <a:spcBef>
                <a:spcPts val="0"/>
              </a:spcBef>
              <a:buSzPts val="900"/>
            </a:pPr>
            <a:r>
              <a:rPr lang="it-IT" sz="900" dirty="0"/>
              <a:t>Cambiare colore di riempimento e opacità.</a:t>
            </a:r>
          </a:p>
          <a:p>
            <a:pPr marL="171450" lvl="0" indent="0">
              <a:spcBef>
                <a:spcPts val="0"/>
              </a:spcBef>
              <a:buSzPts val="900"/>
              <a:buNone/>
            </a:pPr>
            <a:endParaRPr lang="it-IT" sz="900" dirty="0"/>
          </a:p>
          <a:p>
            <a:pPr marL="171450" lvl="0" indent="0">
              <a:spcBef>
                <a:spcPts val="0"/>
              </a:spcBef>
              <a:buSzPts val="900"/>
              <a:buNone/>
            </a:pPr>
            <a:r>
              <a:rPr lang="it-IT" sz="900" dirty="0"/>
              <a:t>Bello vero? :)</a:t>
            </a:r>
            <a:br>
              <a:rPr lang="en" sz="900" dirty="0"/>
            </a:br>
            <a:br>
              <a:rPr lang="en" sz="900" dirty="0"/>
            </a:br>
            <a:r>
              <a:rPr lang="en" sz="900" dirty="0"/>
              <a:t>Esempi:</a:t>
            </a:r>
            <a:br>
              <a:rPr lang="en" sz="900" dirty="0"/>
            </a:br>
            <a:br>
              <a:rPr lang="en" sz="900" dirty="0"/>
            </a:br>
            <a:br>
              <a:rPr lang="en" sz="900" dirty="0"/>
            </a:br>
            <a:endParaRPr sz="900" dirty="0"/>
          </a:p>
        </p:txBody>
      </p:sp>
      <p:grpSp>
        <p:nvGrpSpPr>
          <p:cNvPr id="398" name="Google Shape;398;p3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399" name="Google Shape;399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" name="Google Shape;405;p3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06" name="Google Shape;406;p3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8" name="Google Shape;408;p3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09" name="Google Shape;409;p3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1" name="Google Shape;411;p39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39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3" name="Google Shape;413;p3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14" name="Google Shape;414;p3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7" name="Google Shape;417;p3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18" name="Google Shape;418;p3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39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3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24" name="Google Shape;424;p3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3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45" name="Google Shape;445;p3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48" name="Google Shape;448;p3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52" name="Google Shape;452;p3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3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56" name="Google Shape;456;p3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0" name="Google Shape;460;p39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39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39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39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3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65" name="Google Shape;465;p3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3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68" name="Google Shape;468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3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71" name="Google Shape;471;p3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74" name="Google Shape;474;p3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77" name="Google Shape;477;p3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3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82" name="Google Shape;482;p3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85" name="Google Shape;485;p3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8" name="Google Shape;488;p39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9" name="Google Shape;489;p3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90" name="Google Shape;490;p3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2" name="Google Shape;492;p3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93" name="Google Shape;493;p3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99" name="Google Shape;499;p3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3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502" name="Google Shape;502;p3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508" name="Google Shape;508;p3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3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514" name="Google Shape;514;p3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39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9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9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1" name="Google Shape;521;p3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522" name="Google Shape;522;p3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525" name="Google Shape;525;p3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7" name="Google Shape;527;p3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528" name="Google Shape;528;p3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0" name="Google Shape;530;p39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1" name="Google Shape;531;p3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532" name="Google Shape;532;p3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535" name="Google Shape;535;p3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541" name="Google Shape;541;p3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" name="Google Shape;543;p39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9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3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546" name="Google Shape;546;p3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" name="Google Shape;548;p3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549" name="Google Shape;549;p3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2" name="Google Shape;552;p3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553" name="Google Shape;553;p3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3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556" name="Google Shape;556;p3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" name="Google Shape;559;p39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9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" name="Google Shape;561;p3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562" name="Google Shape;562;p3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4" name="Google Shape;564;p3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565" name="Google Shape;565;p3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3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570" name="Google Shape;570;p3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574" name="Google Shape;574;p3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3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577" name="Google Shape;577;p3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581" name="Google Shape;581;p3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6" name="Google Shape;586;p3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587" name="Google Shape;587;p3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3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590" name="Google Shape;590;p3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" name="Google Shape;595;p39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6" name="Google Shape;596;p3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597" name="Google Shape;597;p3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600" name="Google Shape;600;p3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4" name="Google Shape;604;p39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5" name="Google Shape;605;p3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606" name="Google Shape;606;p3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3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610" name="Google Shape;610;p3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39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9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9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6" name="Google Shape;616;p3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617" name="Google Shape;617;p3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0" name="Google Shape;620;p39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1" name="Google Shape;621;p3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622" name="Google Shape;622;p3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5" name="Google Shape;625;p39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" name="Google Shape;626;p3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627" name="Google Shape;627;p3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3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633" name="Google Shape;633;p3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6" name="Google Shape;636;p3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637" name="Google Shape;637;p3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3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641" name="Google Shape;641;p3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6" name="Google Shape;646;p3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647" name="Google Shape;647;p3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3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653" name="Google Shape;653;p3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3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656" name="Google Shape;656;p3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2" name="Google Shape;662;p39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3" name="Google Shape;663;p3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664" name="Google Shape;664;p3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9" name="Google Shape;669;p39"/>
          <p:cNvGrpSpPr/>
          <p:nvPr/>
        </p:nvGrpSpPr>
        <p:grpSpPr>
          <a:xfrm>
            <a:off x="6269778" y="2653758"/>
            <a:ext cx="432570" cy="421334"/>
            <a:chOff x="5926225" y="921350"/>
            <a:chExt cx="517800" cy="504350"/>
          </a:xfrm>
        </p:grpSpPr>
        <p:sp>
          <p:nvSpPr>
            <p:cNvPr id="670" name="Google Shape;670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72" name="Google Shape;672;p39"/>
          <p:cNvSpPr/>
          <p:nvPr/>
        </p:nvSpPr>
        <p:spPr>
          <a:xfrm>
            <a:off x="6463699" y="2889815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3" name="Google Shape;673;p39"/>
          <p:cNvGrpSpPr/>
          <p:nvPr/>
        </p:nvGrpSpPr>
        <p:grpSpPr>
          <a:xfrm>
            <a:off x="7154766" y="2633138"/>
            <a:ext cx="432570" cy="421334"/>
            <a:chOff x="5926225" y="921350"/>
            <a:chExt cx="517800" cy="504350"/>
          </a:xfrm>
        </p:grpSpPr>
        <p:sp>
          <p:nvSpPr>
            <p:cNvPr id="674" name="Google Shape;674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FFF00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39"/>
          <p:cNvSpPr/>
          <p:nvPr/>
        </p:nvSpPr>
        <p:spPr>
          <a:xfrm>
            <a:off x="7348687" y="2869195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7" name="Google Shape;677;p39"/>
          <p:cNvGrpSpPr/>
          <p:nvPr/>
        </p:nvGrpSpPr>
        <p:grpSpPr>
          <a:xfrm>
            <a:off x="6270046" y="3382180"/>
            <a:ext cx="1075937" cy="1047989"/>
            <a:chOff x="5926225" y="921350"/>
            <a:chExt cx="517800" cy="504350"/>
          </a:xfrm>
        </p:grpSpPr>
        <p:sp>
          <p:nvSpPr>
            <p:cNvPr id="678" name="Google Shape;678;p3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w="28575" cap="flat" cmpd="sng">
              <a:solidFill>
                <a:schemeClr val="accent1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" name="Google Shape;680;p39"/>
          <p:cNvSpPr/>
          <p:nvPr/>
        </p:nvSpPr>
        <p:spPr>
          <a:xfrm>
            <a:off x="6752359" y="3969277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40"/>
          <p:cNvSpPr txBox="1"/>
          <p:nvPr/>
        </p:nvSpPr>
        <p:spPr>
          <a:xfrm>
            <a:off x="960500" y="2374250"/>
            <a:ext cx="7327500" cy="20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Muli Regular"/>
                <a:ea typeface="Muli Regular"/>
                <a:cs typeface="Muli Regular"/>
                <a:sym typeface="Muli Regular"/>
              </a:rPr>
              <a:t>✋👆👉👍👤👦👧👨👩👪💃🏃💑❤😂😉😋😒😭👶😸🐟🍒🍔💣📌📖🔨🎃🎈🎨🏈🏰🌏🔌🔑</a:t>
            </a:r>
            <a:r>
              <a:rPr lang="en" sz="2400" dirty="0">
                <a:solidFill>
                  <a:srgbClr val="FFFFFF"/>
                </a:solidFill>
                <a:highlight>
                  <a:schemeClr val="dk1"/>
                </a:highlight>
                <a:latin typeface="Muli Regular"/>
                <a:ea typeface="Muli Regular"/>
                <a:cs typeface="Muli Regular"/>
                <a:sym typeface="Muli Regular"/>
              </a:rPr>
              <a:t> </a:t>
            </a:r>
            <a:r>
              <a:rPr lang="it-IT" sz="2400" dirty="0">
                <a:solidFill>
                  <a:srgbClr val="FFFFFF"/>
                </a:solidFill>
                <a:highlight>
                  <a:schemeClr val="dk1"/>
                </a:highlight>
                <a:latin typeface="Muli Regular"/>
                <a:ea typeface="Muli Regular"/>
                <a:cs typeface="Muli Regular"/>
                <a:sym typeface="Muli Regular"/>
              </a:rPr>
              <a:t>e molte alt</a:t>
            </a:r>
            <a:r>
              <a:rPr lang="en" sz="2400" dirty="0">
                <a:solidFill>
                  <a:srgbClr val="FFFFFF"/>
                </a:solidFill>
                <a:highlight>
                  <a:schemeClr val="dk1"/>
                </a:highlight>
                <a:latin typeface="Muli Regular"/>
                <a:ea typeface="Muli Regular"/>
                <a:cs typeface="Muli Regular"/>
                <a:sym typeface="Muli Regular"/>
              </a:rPr>
              <a:t>re...</a:t>
            </a:r>
            <a:endParaRPr sz="2400" dirty="0">
              <a:solidFill>
                <a:srgbClr val="FFFFFF"/>
              </a:solidFill>
              <a:highlight>
                <a:schemeClr val="dk1"/>
              </a:highlight>
              <a:latin typeface="Muli Regular"/>
              <a:ea typeface="Muli Regular"/>
              <a:cs typeface="Muli Regular"/>
              <a:sym typeface="Muli Regular"/>
            </a:endParaRPr>
          </a:p>
        </p:txBody>
      </p:sp>
      <p:sp>
        <p:nvSpPr>
          <p:cNvPr id="688" name="Google Shape;688;p40"/>
          <p:cNvSpPr txBox="1"/>
          <p:nvPr/>
        </p:nvSpPr>
        <p:spPr>
          <a:xfrm>
            <a:off x="801375" y="8564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689" name="Google Shape;689;p4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690" name="Google Shape;690;p40"/>
          <p:cNvSpPr txBox="1">
            <a:spLocks noGrp="1"/>
          </p:cNvSpPr>
          <p:nvPr>
            <p:ph type="body" idx="4294967295"/>
          </p:nvPr>
        </p:nvSpPr>
        <p:spPr>
          <a:xfrm>
            <a:off x="2429125" y="780225"/>
            <a:ext cx="60513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1400" b="1" dirty="0"/>
              <a:t>Puoi anche usare qualsiasi emoji come icona!</a:t>
            </a:r>
            <a:br>
              <a:rPr lang="en" sz="1400" dirty="0"/>
            </a:br>
            <a:r>
              <a:rPr lang="it-IT" sz="1400" dirty="0"/>
              <a:t>E ovviamente puoi ridimensionarle senza perdere qualità.</a:t>
            </a: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ctrTitle" idx="4294967295"/>
          </p:nvPr>
        </p:nvSpPr>
        <p:spPr>
          <a:xfrm>
            <a:off x="685800" y="1341750"/>
            <a:ext cx="3617400" cy="928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7200" dirty="0"/>
              <a:t>Ciao</a:t>
            </a:r>
            <a:r>
              <a:rPr lang="en" sz="7200" dirty="0"/>
              <a:t>!</a:t>
            </a:r>
            <a:endParaRPr sz="7200" dirty="0"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294967295"/>
          </p:nvPr>
        </p:nvSpPr>
        <p:spPr>
          <a:xfrm>
            <a:off x="685800" y="2302047"/>
            <a:ext cx="3617400" cy="1499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sz="1800" b="1" dirty="0">
                <a:latin typeface="Muli"/>
                <a:ea typeface="Muli"/>
                <a:cs typeface="Muli"/>
                <a:sym typeface="Muli"/>
              </a:rPr>
              <a:t>Sono </a:t>
            </a:r>
            <a:r>
              <a:rPr lang="en" sz="1800" b="1" dirty="0">
                <a:latin typeface="Muli"/>
                <a:ea typeface="Muli"/>
                <a:cs typeface="Muli"/>
                <a:sym typeface="Muli"/>
              </a:rPr>
              <a:t>Jayden Smith</a:t>
            </a:r>
            <a:endParaRPr sz="1800" b="1" dirty="0">
              <a:latin typeface="Muli"/>
              <a:ea typeface="Muli"/>
              <a:cs typeface="Muli"/>
              <a:sym typeface="Muli"/>
            </a:endParaRP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sz="1800" dirty="0"/>
              <a:t>Sono qui perché adoro fare presentazioni.</a:t>
            </a:r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it-IT" sz="1800" dirty="0"/>
              <a:t>Puoi trovarmi anche qui username@email.it</a:t>
            </a:r>
            <a:endParaRPr sz="1800" b="1" dirty="0"/>
          </a:p>
        </p:txBody>
      </p:sp>
      <p:pic>
        <p:nvPicPr>
          <p:cNvPr id="82" name="Google Shape;82;p15"/>
          <p:cNvPicPr preferRelativeResize="0"/>
          <p:nvPr/>
        </p:nvPicPr>
        <p:blipFill rotWithShape="1">
          <a:blip r:embed="rId3">
            <a:alphaModFix/>
          </a:blip>
          <a:srcRect t="1140" b="15581"/>
          <a:stretch/>
        </p:blipFill>
        <p:spPr>
          <a:xfrm>
            <a:off x="4803775" y="1040850"/>
            <a:ext cx="3676800" cy="3061800"/>
          </a:xfrm>
          <a:prstGeom prst="hexagon">
            <a:avLst>
              <a:gd name="adj" fmla="val 25000"/>
              <a:gd name="vf" fmla="val 115470"/>
            </a:avLst>
          </a:prstGeom>
          <a:noFill/>
          <a:ln>
            <a:noFill/>
          </a:ln>
          <a:effectLst>
            <a:outerShdw blurRad="257175" dist="571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83" name="Google Shape;83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1343850" y="866400"/>
            <a:ext cx="4185600" cy="36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dirty="0"/>
              <a:t>Le citazioni sono comunemente usate come mezzo di ispirazione e per invocare pensieri emozionali nel lettore.</a:t>
            </a:r>
            <a:endParaRPr dirty="0"/>
          </a:p>
        </p:txBody>
      </p:sp>
      <p:sp>
        <p:nvSpPr>
          <p:cNvPr id="89" name="Google Shape;89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>
            <a:spLocks noGrp="1"/>
          </p:cNvSpPr>
          <p:nvPr>
            <p:ph type="ctrTitle"/>
          </p:nvPr>
        </p:nvSpPr>
        <p:spPr>
          <a:xfrm>
            <a:off x="685799" y="1659550"/>
            <a:ext cx="4532261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lvl="0"/>
            <a:r>
              <a:rPr lang="it-IT" dirty="0"/>
              <a:t>Titolo di transizione</a:t>
            </a:r>
            <a:endParaRPr dirty="0"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685800" y="2916254"/>
            <a:ext cx="42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/>
              <a:t>Inizia con il primo set di slide</a:t>
            </a:r>
            <a:endParaRPr dirty="0"/>
          </a:p>
        </p:txBody>
      </p:sp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705" y="2045304"/>
            <a:ext cx="2219340" cy="11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0680" y="2449022"/>
            <a:ext cx="14527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726" y="1237502"/>
            <a:ext cx="1032700" cy="120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0144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Questo è il titolo di una slide</a:t>
            </a:r>
            <a:endParaRPr dirty="0"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6014400" cy="3161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it-IT" dirty="0"/>
              <a:t>Qui hai una lista di cose</a:t>
            </a:r>
          </a:p>
          <a:p>
            <a:pPr lvl="0"/>
            <a:r>
              <a:rPr lang="it-IT" dirty="0"/>
              <a:t>E del testo</a:t>
            </a:r>
          </a:p>
          <a:p>
            <a:pPr lvl="0"/>
            <a:r>
              <a:rPr lang="it-IT" dirty="0"/>
              <a:t>Ma ricorda di non sovraccaricare le tue slide con troppi contenuti</a:t>
            </a:r>
          </a:p>
          <a:p>
            <a:pPr marL="76200" lvl="0" indent="0">
              <a:buNone/>
            </a:pPr>
            <a:endParaRPr lang="it-IT" dirty="0"/>
          </a:p>
          <a:p>
            <a:pPr marL="76200" lvl="0" indent="0">
              <a:buNone/>
            </a:pPr>
            <a:r>
              <a:rPr lang="it-IT" dirty="0"/>
              <a:t>Il tuo pubblico ti ascolta o legge le slide, ma non farà entrambe le cose.	</a:t>
            </a:r>
            <a:endParaRPr dirty="0"/>
          </a:p>
        </p:txBody>
      </p:sp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0416" y="2211062"/>
            <a:ext cx="2017495" cy="12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>
            <a:spLocks noGrp="1"/>
          </p:cNvSpPr>
          <p:nvPr>
            <p:ph type="ctrTitle" idx="4294967295"/>
          </p:nvPr>
        </p:nvSpPr>
        <p:spPr>
          <a:xfrm>
            <a:off x="685799" y="1032750"/>
            <a:ext cx="3485091" cy="198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dirty="0"/>
              <a:t>Concetto</a:t>
            </a:r>
            <a:r>
              <a:rPr lang="en" sz="6000" dirty="0"/>
              <a:t> </a:t>
            </a:r>
            <a:r>
              <a:rPr lang="it-IT" sz="6000" dirty="0"/>
              <a:t>chiave</a:t>
            </a:r>
            <a:endParaRPr sz="6000"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ubTitle" idx="4294967295"/>
          </p:nvPr>
        </p:nvSpPr>
        <p:spPr>
          <a:xfrm>
            <a:off x="685800" y="3013350"/>
            <a:ext cx="3332700" cy="109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it-IT" sz="1800" dirty="0"/>
              <a:t>Porta l'attenzione del tuo pubblico su un concetto chiave usando icone o illustrazioni</a:t>
            </a:r>
            <a:endParaRPr sz="1800" dirty="0"/>
          </a:p>
        </p:txBody>
      </p:sp>
      <p:sp>
        <p:nvSpPr>
          <p:cNvPr id="113" name="Google Shape;113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6955" y="1434470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9684" y="1556163"/>
            <a:ext cx="481900" cy="55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2170138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4025" y="1777572"/>
            <a:ext cx="1111472" cy="961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87011" y="756240"/>
            <a:ext cx="1245500" cy="799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80302" y="1666762"/>
            <a:ext cx="848475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19"/>
          <p:cNvCxnSpPr/>
          <p:nvPr/>
        </p:nvCxnSpPr>
        <p:spPr>
          <a:xfrm>
            <a:off x="6958825" y="3257288"/>
            <a:ext cx="664200" cy="3834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1" name="Google Shape;121;p19"/>
          <p:cNvCxnSpPr/>
          <p:nvPr/>
        </p:nvCxnSpPr>
        <p:spPr>
          <a:xfrm>
            <a:off x="4910575" y="2035238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2" name="Google Shape;122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03038" y="1370716"/>
            <a:ext cx="190716" cy="55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19"/>
          <p:cNvCxnSpPr/>
          <p:nvPr/>
        </p:nvCxnSpPr>
        <p:spPr>
          <a:xfrm flipH="1">
            <a:off x="4637575" y="3181088"/>
            <a:ext cx="936600" cy="540900"/>
          </a:xfrm>
          <a:prstGeom prst="straightConnector1">
            <a:avLst/>
          </a:prstGeom>
          <a:noFill/>
          <a:ln w="19050" cap="rnd" cmpd="sng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9"/>
          <p:cNvCxnSpPr/>
          <p:nvPr/>
        </p:nvCxnSpPr>
        <p:spPr>
          <a:xfrm flipH="1">
            <a:off x="6910225" y="2111438"/>
            <a:ext cx="559800" cy="323100"/>
          </a:xfrm>
          <a:prstGeom prst="straightConnector1">
            <a:avLst/>
          </a:prstGeom>
          <a:noFill/>
          <a:ln w="19050" cap="rnd" cmpd="sng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</p:cxnSp>
      <p:pic>
        <p:nvPicPr>
          <p:cNvPr id="125" name="Google Shape;125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422863" y="2732996"/>
            <a:ext cx="1019495" cy="112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60716" y="3287994"/>
            <a:ext cx="430025" cy="59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034133" y="3448355"/>
            <a:ext cx="430025" cy="5991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/>
          <p:nvPr/>
        </p:nvSpPr>
        <p:spPr>
          <a:xfrm>
            <a:off x="6114350" y="1645250"/>
            <a:ext cx="190800" cy="476700"/>
          </a:xfrm>
          <a:prstGeom prst="upDown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4"/>
              </a:gs>
              <a:gs pos="100000">
                <a:srgbClr val="00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Bianco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latte e della neve fresca, il colore prodotto dalla combinazione di tutti i colori dello spettro visibile.</a:t>
            </a:r>
            <a:endParaRPr dirty="0"/>
          </a:p>
        </p:txBody>
      </p:sp>
      <p:sp>
        <p:nvSpPr>
          <p:cNvPr id="134" name="Google Shape;134;p20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7185754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Puoi anche dividere i tuoi contenuti </a:t>
            </a:r>
            <a:endParaRPr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3753943" y="1352550"/>
            <a:ext cx="2841000" cy="3155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Nero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carbone, dell'ebano e dello spazio. È il colore più scuro, il risultato dell'assenza o del completo assorbimento della luce.</a:t>
            </a:r>
            <a:endParaRPr dirty="0"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580550" y="205975"/>
            <a:ext cx="64056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it-IT" dirty="0"/>
              <a:t>In due o tre colonne</a:t>
            </a: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580550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it-IT" b="1" dirty="0"/>
              <a:t>Giallo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dell'oro, del burro e dei limoni maturi. Nello spettro della luce visibile, il giallo si trova tra il verde e l'arancione.</a:t>
            </a:r>
            <a:endParaRPr dirty="0"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2"/>
          </p:nvPr>
        </p:nvSpPr>
        <p:spPr>
          <a:xfrm>
            <a:off x="2780447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Blu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cielo limpido e del mare profondo. Si trova tra viola e verde sullo spettro ottico.</a:t>
            </a:r>
            <a:endParaRPr dirty="0"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4980344" y="1352550"/>
            <a:ext cx="2005800" cy="3202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R</a:t>
            </a:r>
            <a:r>
              <a:rPr lang="it-IT" b="1" dirty="0"/>
              <a:t>osso</a:t>
            </a:r>
            <a:endParaRPr b="1" dirty="0"/>
          </a:p>
          <a:p>
            <a:pPr marL="0" lvl="0" indent="0">
              <a:buNone/>
            </a:pPr>
            <a:r>
              <a:rPr lang="it-IT" dirty="0"/>
              <a:t>È il colore del sangue e per questo è stato storicamente associato a sacrificio, pericolo e coraggio.</a:t>
            </a:r>
            <a:endParaRPr dirty="0"/>
          </a:p>
        </p:txBody>
      </p:sp>
      <p:sp>
        <p:nvSpPr>
          <p:cNvPr id="145" name="Google Shape;145;p2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liena template">
  <a:themeElements>
    <a:clrScheme name="Custom 347">
      <a:dk1>
        <a:srgbClr val="050060"/>
      </a:dk1>
      <a:lt1>
        <a:srgbClr val="FFFFFF"/>
      </a:lt1>
      <a:dk2>
        <a:srgbClr val="585963"/>
      </a:dk2>
      <a:lt2>
        <a:srgbClr val="F3F3F3"/>
      </a:lt2>
      <a:accent1>
        <a:srgbClr val="0A2F9E"/>
      </a:accent1>
      <a:accent2>
        <a:srgbClr val="3544FF"/>
      </a:accent2>
      <a:accent3>
        <a:srgbClr val="24D6FF"/>
      </a:accent3>
      <a:accent4>
        <a:srgbClr val="00FFFF"/>
      </a:accent4>
      <a:accent5>
        <a:srgbClr val="A458FF"/>
      </a:accent5>
      <a:accent6>
        <a:srgbClr val="D392FF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848</Words>
  <Application>Microsoft Office PowerPoint</Application>
  <PresentationFormat>Presentazione su schermo (16:9)</PresentationFormat>
  <Paragraphs>165</Paragraphs>
  <Slides>25</Slides>
  <Notes>25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Muli Regular</vt:lpstr>
      <vt:lpstr>Arial</vt:lpstr>
      <vt:lpstr>Muli</vt:lpstr>
      <vt:lpstr>Lexend Deca</vt:lpstr>
      <vt:lpstr>Aliena template</vt:lpstr>
      <vt:lpstr>Questo è il titolo</vt:lpstr>
      <vt:lpstr>Istruzioni per l’uso</vt:lpstr>
      <vt:lpstr>Ciao!</vt:lpstr>
      <vt:lpstr>Presentazione standard di PowerPoint</vt:lpstr>
      <vt:lpstr>1. Titolo di transizione</vt:lpstr>
      <vt:lpstr>Questo è il titolo di una slide</vt:lpstr>
      <vt:lpstr>Concetto chiave</vt:lpstr>
      <vt:lpstr>Puoi anche dividere i tuoi contenuti </vt:lpstr>
      <vt:lpstr>In due o tre colonne</vt:lpstr>
      <vt:lpstr>Un’immagine vale più di mille parole</vt:lpstr>
      <vt:lpstr>Vuoi un grande impatto? Usa una grande immagine.</vt:lpstr>
      <vt:lpstr>Presentazione standard di PowerPoint</vt:lpstr>
      <vt:lpstr>Usa i diagrammi per spiegare le tue idee</vt:lpstr>
      <vt:lpstr>E le tabelle per confrontare dati</vt:lpstr>
      <vt:lpstr>Mappa</vt:lpstr>
      <vt:lpstr>89,526,124</vt:lpstr>
      <vt:lpstr>89,526,124€</vt:lpstr>
      <vt:lpstr>Il nostro processo è semplice</vt:lpstr>
      <vt:lpstr>Rivediamo alcuni concetti</vt:lpstr>
      <vt:lpstr>Grazie!</vt:lpstr>
      <vt:lpstr>Ringraziamenti</vt:lpstr>
      <vt:lpstr>Stile della presentazione</vt:lpstr>
      <vt:lpstr>Risorse Extra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Utente</dc:creator>
  <cp:lastModifiedBy>Amedeo Landi</cp:lastModifiedBy>
  <cp:revision>3</cp:revision>
  <dcterms:modified xsi:type="dcterms:W3CDTF">2020-03-06T12:11:24Z</dcterms:modified>
</cp:coreProperties>
</file>